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embeddedFontLst>
    <p:embeddedFont>
      <p:font typeface="Economica"/>
      <p:regular r:id="rId14"/>
      <p:bold r:id="rId15"/>
      <p:italic r:id="rId16"/>
      <p:boldItalic r:id="rId17"/>
    </p:embeddedFont>
    <p:embeddedFont>
      <p:font typeface="Comfortaa"/>
      <p:regular r:id="rId18"/>
      <p:bold r:id="rId19"/>
    </p:embeddedFont>
    <p:embeddedFont>
      <p:font typeface="Open Sans"/>
      <p:regular r:id="rId20"/>
      <p:bold r:id="rId21"/>
      <p:italic r:id="rId22"/>
      <p:boldItalic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penSans-regular.fntdata"/><Relationship Id="rId11" Type="http://schemas.openxmlformats.org/officeDocument/2006/relationships/slide" Target="slides/slide6.xml"/><Relationship Id="rId22" Type="http://schemas.openxmlformats.org/officeDocument/2006/relationships/font" Target="fonts/OpenSans-italic.fntdata"/><Relationship Id="rId10" Type="http://schemas.openxmlformats.org/officeDocument/2006/relationships/slide" Target="slides/slide5.xml"/><Relationship Id="rId21" Type="http://schemas.openxmlformats.org/officeDocument/2006/relationships/font" Target="fonts/OpenSans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23" Type="http://schemas.openxmlformats.org/officeDocument/2006/relationships/font" Target="fonts/OpenSans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Economica-bold.fntdata"/><Relationship Id="rId14" Type="http://schemas.openxmlformats.org/officeDocument/2006/relationships/font" Target="fonts/Economica-regular.fntdata"/><Relationship Id="rId17" Type="http://schemas.openxmlformats.org/officeDocument/2006/relationships/font" Target="fonts/Economica-boldItalic.fntdata"/><Relationship Id="rId16" Type="http://schemas.openxmlformats.org/officeDocument/2006/relationships/font" Target="fonts/Economica-italic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Comfortaa-bold.fntdata"/><Relationship Id="rId6" Type="http://schemas.openxmlformats.org/officeDocument/2006/relationships/slide" Target="slides/slide1.xml"/><Relationship Id="rId18" Type="http://schemas.openxmlformats.org/officeDocument/2006/relationships/font" Target="fonts/Comfortaa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7da2934c9e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7da2934c9e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7db198fb6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7db198fb6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7db198fb6d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7db198fb6d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7db198fb6d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7db198fb6d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7dc8415941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7dc8415941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7dc8415941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7dc8415941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7dc8415941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7dc8415941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744013" y="756700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5318350" y="32667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044700" y="1444255"/>
            <a:ext cx="3054600" cy="153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044700" y="3116580"/>
            <a:ext cx="3054600" cy="70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 flipH="1">
            <a:off x="7595938" y="4602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7" name="Google Shape;17;p3"/>
          <p:cNvSpPr/>
          <p:nvPr/>
        </p:nvSpPr>
        <p:spPr>
          <a:xfrm flipH="1" rot="10800000">
            <a:off x="466425" y="35583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8" name="Google Shape;18;p3"/>
          <p:cNvSpPr txBox="1"/>
          <p:nvPr>
            <p:ph type="title"/>
          </p:nvPr>
        </p:nvSpPr>
        <p:spPr>
          <a:xfrm>
            <a:off x="773700" y="1806450"/>
            <a:ext cx="7596600" cy="153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" name="Google Shape;22;p4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" type="body"/>
          </p:nvPr>
        </p:nvSpPr>
        <p:spPr>
          <a:xfrm>
            <a:off x="311700" y="1225225"/>
            <a:ext cx="39999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2" type="body"/>
          </p:nvPr>
        </p:nvSpPr>
        <p:spPr>
          <a:xfrm>
            <a:off x="4832400" y="1225225"/>
            <a:ext cx="39999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5" name="Google Shape;35;p7"/>
          <p:cNvSpPr txBox="1"/>
          <p:nvPr>
            <p:ph idx="1" type="body"/>
          </p:nvPr>
        </p:nvSpPr>
        <p:spPr>
          <a:xfrm>
            <a:off x="311700" y="1399400"/>
            <a:ext cx="2808000" cy="27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6" name="Google Shape;36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8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8"/>
          <p:cNvSpPr txBox="1"/>
          <p:nvPr>
            <p:ph type="title"/>
          </p:nvPr>
        </p:nvSpPr>
        <p:spPr>
          <a:xfrm>
            <a:off x="490250" y="450150"/>
            <a:ext cx="5878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0" name="Google Shape;4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3" name="Google Shape;43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4" name="Google Shape;44;p9"/>
          <p:cNvSpPr txBox="1"/>
          <p:nvPr>
            <p:ph type="title"/>
          </p:nvPr>
        </p:nvSpPr>
        <p:spPr>
          <a:xfrm>
            <a:off x="265500" y="929275"/>
            <a:ext cx="4045200" cy="178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" type="subTitle"/>
          </p:nvPr>
        </p:nvSpPr>
        <p:spPr>
          <a:xfrm>
            <a:off x="265500" y="2769001"/>
            <a:ext cx="4045200" cy="157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46" name="Google Shape;46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/>
          <p:nvPr>
            <p:ph idx="1" type="body"/>
          </p:nvPr>
        </p:nvSpPr>
        <p:spPr>
          <a:xfrm>
            <a:off x="319500" y="42189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</a:lstStyle>
          <a:p/>
        </p:txBody>
      </p:sp>
      <p:sp>
        <p:nvSpPr>
          <p:cNvPr id="50" name="Google Shape;50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11"/>
          <p:cNvSpPr txBox="1"/>
          <p:nvPr>
            <p:ph hasCustomPrompt="1" type="title"/>
          </p:nvPr>
        </p:nvSpPr>
        <p:spPr>
          <a:xfrm>
            <a:off x="311700" y="957125"/>
            <a:ext cx="8520600" cy="212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4" name="Google Shape;54;p11"/>
          <p:cNvSpPr txBox="1"/>
          <p:nvPr>
            <p:ph idx="1" type="body"/>
          </p:nvPr>
        </p:nvSpPr>
        <p:spPr>
          <a:xfrm>
            <a:off x="311700" y="316200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5" name="Google Shape;55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lux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●"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Relationship Id="rId4" Type="http://schemas.openxmlformats.org/officeDocument/2006/relationships/image" Target="../media/image4.jpg"/><Relationship Id="rId5" Type="http://schemas.openxmlformats.org/officeDocument/2006/relationships/image" Target="../media/image2.jpg"/><Relationship Id="rId6" Type="http://schemas.openxmlformats.org/officeDocument/2006/relationships/image" Target="../media/image6.png"/><Relationship Id="rId7" Type="http://schemas.openxmlformats.org/officeDocument/2006/relationships/image" Target="../media/image3.jpg"/><Relationship Id="rId8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/>
          <p:nvPr>
            <p:ph type="ctrTitle"/>
          </p:nvPr>
        </p:nvSpPr>
        <p:spPr>
          <a:xfrm>
            <a:off x="3044700" y="1444255"/>
            <a:ext cx="3054600" cy="153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mfortaa"/>
                <a:ea typeface="Comfortaa"/>
                <a:cs typeface="Comfortaa"/>
                <a:sym typeface="Comfortaa"/>
              </a:rPr>
              <a:t>Maslow’s </a:t>
            </a:r>
            <a:r>
              <a:rPr lang="en">
                <a:latin typeface="Comfortaa"/>
                <a:ea typeface="Comfortaa"/>
                <a:cs typeface="Comfortaa"/>
                <a:sym typeface="Comfortaa"/>
              </a:rPr>
              <a:t>Hierarchy</a:t>
            </a:r>
            <a:r>
              <a:rPr lang="en">
                <a:latin typeface="Comfortaa"/>
                <a:ea typeface="Comfortaa"/>
                <a:cs typeface="Comfortaa"/>
                <a:sym typeface="Comfortaa"/>
              </a:rPr>
              <a:t> 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63" name="Google Shape;63;p13"/>
          <p:cNvSpPr txBox="1"/>
          <p:nvPr>
            <p:ph idx="1" type="subTitle"/>
          </p:nvPr>
        </p:nvSpPr>
        <p:spPr>
          <a:xfrm>
            <a:off x="3044700" y="3116580"/>
            <a:ext cx="3054600" cy="70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mfortaa"/>
                <a:ea typeface="Comfortaa"/>
                <a:cs typeface="Comfortaa"/>
                <a:sym typeface="Comfortaa"/>
              </a:rPr>
              <a:t>Sanya Mehra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FIVE STAGES</a:t>
            </a:r>
            <a:endParaRPr/>
          </a:p>
        </p:txBody>
      </p:sp>
      <p:sp>
        <p:nvSpPr>
          <p:cNvPr id="69" name="Google Shape;69;p14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70" name="Google Shape;7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60050" y="1225225"/>
            <a:ext cx="4561776" cy="3819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4"/>
          <p:cNvPicPr preferRelativeResize="0"/>
          <p:nvPr/>
        </p:nvPicPr>
        <p:blipFill rotWithShape="1">
          <a:blip r:embed="rId4">
            <a:alphaModFix/>
          </a:blip>
          <a:srcRect b="8850" l="0" r="0" t="0"/>
          <a:stretch/>
        </p:blipFill>
        <p:spPr>
          <a:xfrm>
            <a:off x="4770350" y="773200"/>
            <a:ext cx="1471150" cy="1210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01895" y="1723208"/>
            <a:ext cx="1471150" cy="1230962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21138" y="2345000"/>
            <a:ext cx="1666875" cy="1114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4"/>
          <p:cNvPicPr preferRelativeResize="0"/>
          <p:nvPr/>
        </p:nvPicPr>
        <p:blipFill rotWithShape="1">
          <a:blip r:embed="rId7">
            <a:alphaModFix/>
          </a:blip>
          <a:srcRect b="27750" l="0" r="0" t="0"/>
          <a:stretch/>
        </p:blipFill>
        <p:spPr>
          <a:xfrm>
            <a:off x="62775" y="3459425"/>
            <a:ext cx="2189625" cy="742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359600" y="3684725"/>
            <a:ext cx="1921525" cy="136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5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Self-Actualization </a:t>
            </a:r>
            <a:endParaRPr/>
          </a:p>
        </p:txBody>
      </p:sp>
      <p:sp>
        <p:nvSpPr>
          <p:cNvPr id="81" name="Google Shape;81;p15"/>
          <p:cNvSpPr txBox="1"/>
          <p:nvPr>
            <p:ph idx="1" type="body"/>
          </p:nvPr>
        </p:nvSpPr>
        <p:spPr>
          <a:xfrm>
            <a:off x="311700" y="1399400"/>
            <a:ext cx="2808000" cy="27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➔"/>
            </a:pPr>
            <a:r>
              <a:rPr lang="en"/>
              <a:t>Definition: Desire to become the best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"/>
              <a:t>The product being served here is Gatorade.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"/>
              <a:t>This appeals to Maslow’s Hierarchy of Needs because it’s </a:t>
            </a:r>
            <a:r>
              <a:rPr lang="en"/>
              <a:t>advertised using a famous football striker, Mikael Forssell.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"/>
              <a:t> </a:t>
            </a:r>
            <a:r>
              <a:rPr lang="en"/>
              <a:t>The advertisement is effective because it attracts the attention of soccer fans. So, majority of the people would want to buy it to become just like Mikael Forssell.</a:t>
            </a:r>
            <a:endParaRPr/>
          </a:p>
        </p:txBody>
      </p:sp>
      <p:pic>
        <p:nvPicPr>
          <p:cNvPr id="82" name="Google Shape;8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83800" y="958150"/>
            <a:ext cx="5719501" cy="35746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6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Esteem</a:t>
            </a:r>
            <a:endParaRPr/>
          </a:p>
        </p:txBody>
      </p:sp>
      <p:sp>
        <p:nvSpPr>
          <p:cNvPr id="88" name="Google Shape;88;p16"/>
          <p:cNvSpPr txBox="1"/>
          <p:nvPr>
            <p:ph idx="1" type="body"/>
          </p:nvPr>
        </p:nvSpPr>
        <p:spPr>
          <a:xfrm>
            <a:off x="311700" y="1399400"/>
            <a:ext cx="2808000" cy="303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➔"/>
            </a:pPr>
            <a:r>
              <a:rPr lang="en"/>
              <a:t>It stands for respect, self-esteem, strength, recognition, status and freedom.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"/>
              <a:t>The product shown here is Crest 3D White Toothpaste.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"/>
              <a:t>This appeals to the Maslow’s Hierarchy of Needs because shows a woman who is recognized for her perfect teeth.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"/>
              <a:t>This advertisement is effective because it attracts the attention of people who want to become like the women in the </a:t>
            </a:r>
            <a:r>
              <a:rPr lang="en"/>
              <a:t>advertisement</a:t>
            </a:r>
            <a:r>
              <a:rPr lang="en"/>
              <a:t>. They want recognition and status.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89" name="Google Shape;8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2100" y="1311300"/>
            <a:ext cx="5871900" cy="20290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Love and Belonging</a:t>
            </a:r>
            <a:endParaRPr/>
          </a:p>
        </p:txBody>
      </p:sp>
      <p:sp>
        <p:nvSpPr>
          <p:cNvPr id="95" name="Google Shape;95;p17"/>
          <p:cNvSpPr txBox="1"/>
          <p:nvPr>
            <p:ph idx="1" type="body"/>
          </p:nvPr>
        </p:nvSpPr>
        <p:spPr>
          <a:xfrm>
            <a:off x="311700" y="1399400"/>
            <a:ext cx="2808000" cy="330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➔"/>
            </a:pPr>
            <a:r>
              <a:rPr lang="en"/>
              <a:t>It stands for </a:t>
            </a:r>
            <a:r>
              <a:rPr lang="en"/>
              <a:t>friendship</a:t>
            </a:r>
            <a:r>
              <a:rPr lang="en"/>
              <a:t>, family, sense of connection and </a:t>
            </a:r>
            <a:r>
              <a:rPr lang="en"/>
              <a:t>intimacy.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"/>
              <a:t>The product being advertised is a brand of perfume called “Dolce and Gabbana”.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"/>
              <a:t>This advertisement appeals to Maslow’s Hierarchy of Needs because it shows two people with a connection and intimacy.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"/>
              <a:t>This advertisement is effective because it shows being close and having a connection with someone, which everyone desires.  </a:t>
            </a:r>
            <a:endParaRPr/>
          </a:p>
        </p:txBody>
      </p:sp>
      <p:pic>
        <p:nvPicPr>
          <p:cNvPr id="96" name="Google Shape;9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82000" y="671250"/>
            <a:ext cx="5719501" cy="38009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8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Safety</a:t>
            </a:r>
            <a:endParaRPr/>
          </a:p>
        </p:txBody>
      </p:sp>
      <p:sp>
        <p:nvSpPr>
          <p:cNvPr id="102" name="Google Shape;102;p18"/>
          <p:cNvSpPr txBox="1"/>
          <p:nvPr>
            <p:ph idx="1" type="body"/>
          </p:nvPr>
        </p:nvSpPr>
        <p:spPr>
          <a:xfrm>
            <a:off x="311700" y="1399400"/>
            <a:ext cx="2808000" cy="27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➔"/>
            </a:pPr>
            <a:r>
              <a:rPr lang="en"/>
              <a:t>It stands for personal security, resources, property, health and employment.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"/>
              <a:t>The products being advertised are smoke alarms. 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"/>
              <a:t>This advertisement appeals to Maslow’s Hierarchy of Needs because the product provides personal security and property. 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"/>
              <a:t>This advertisement is effective because many people would want smoke alarms for their personal security, health and property.</a:t>
            </a:r>
            <a:endParaRPr/>
          </a:p>
        </p:txBody>
      </p:sp>
      <p:pic>
        <p:nvPicPr>
          <p:cNvPr id="103" name="Google Shape;10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17200" y="1692175"/>
            <a:ext cx="4803000" cy="1568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Physiological</a:t>
            </a:r>
            <a:r>
              <a:rPr lang="en"/>
              <a:t> Needs</a:t>
            </a:r>
            <a:endParaRPr/>
          </a:p>
        </p:txBody>
      </p:sp>
      <p:sp>
        <p:nvSpPr>
          <p:cNvPr id="109" name="Google Shape;109;p19"/>
          <p:cNvSpPr txBox="1"/>
          <p:nvPr>
            <p:ph idx="1" type="body"/>
          </p:nvPr>
        </p:nvSpPr>
        <p:spPr>
          <a:xfrm>
            <a:off x="311700" y="1399400"/>
            <a:ext cx="2808000" cy="27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➔"/>
            </a:pPr>
            <a:r>
              <a:rPr lang="en"/>
              <a:t>It stands for shelter, food, water, reproduction, sleep and air. 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"/>
              <a:t>The product being advertised is a bottle of “</a:t>
            </a:r>
            <a:r>
              <a:rPr lang="en"/>
              <a:t>Smartwater</a:t>
            </a:r>
            <a:r>
              <a:rPr lang="en"/>
              <a:t>”.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"/>
              <a:t>This advertisement appeals to Maslow’s Hierarchy of Needs because water is physiological need. 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"/>
              <a:t>This advertisement is effective because it uses a well known </a:t>
            </a:r>
            <a:r>
              <a:rPr lang="en"/>
              <a:t>celebrity</a:t>
            </a:r>
            <a:r>
              <a:rPr lang="en"/>
              <a:t> to promote a physiological need. </a:t>
            </a:r>
            <a:endParaRPr/>
          </a:p>
        </p:txBody>
      </p:sp>
      <p:pic>
        <p:nvPicPr>
          <p:cNvPr id="110" name="Google Shape;11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87525" y="884350"/>
            <a:ext cx="4031275" cy="3023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0"/>
          <p:cNvSpPr txBox="1"/>
          <p:nvPr>
            <p:ph type="title"/>
          </p:nvPr>
        </p:nvSpPr>
        <p:spPr>
          <a:xfrm>
            <a:off x="773700" y="1806450"/>
            <a:ext cx="7596600" cy="153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 you!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Luxe">
  <a:themeElements>
    <a:clrScheme name="Luxe">
      <a:dk1>
        <a:srgbClr val="000000"/>
      </a:dk1>
      <a:lt1>
        <a:srgbClr val="FFFFFF"/>
      </a:lt1>
      <a:dk2>
        <a:srgbClr val="B7B7B7"/>
      </a:dk2>
      <a:lt2>
        <a:srgbClr val="CCA677"/>
      </a:lt2>
      <a:accent1>
        <a:srgbClr val="5D4037"/>
      </a:accent1>
      <a:accent2>
        <a:srgbClr val="455A64"/>
      </a:accent2>
      <a:accent3>
        <a:srgbClr val="607D8B"/>
      </a:accent3>
      <a:accent4>
        <a:srgbClr val="78909C"/>
      </a:accent4>
      <a:accent5>
        <a:srgbClr val="57BB8A"/>
      </a:accent5>
      <a:accent6>
        <a:srgbClr val="DCE755"/>
      </a:accent6>
      <a:hlink>
        <a:srgbClr val="57BB8A"/>
      </a:hlink>
      <a:folHlink>
        <a:srgbClr val="57BB8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